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75"/>
    <p:restoredTop sz="94647"/>
  </p:normalViewPr>
  <p:slideViewPr>
    <p:cSldViewPr snapToGrid="0" snapToObjects="1">
      <p:cViewPr varScale="1">
        <p:scale>
          <a:sx n="146" d="100"/>
          <a:sy n="146" d="100"/>
        </p:scale>
        <p:origin x="3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083A7-8903-5240-B7FE-DF594E496C2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55349-35CA-0443-9333-03A364AF69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8669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Post-training procedure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55349-35CA-0443-9333-03A364AF693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30664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但是</a:t>
            </a:r>
            <a:r>
              <a:rPr kumimoji="1" lang="en-US" altLang="zh-CN" dirty="0"/>
              <a:t>kinetics</a:t>
            </a:r>
            <a:r>
              <a:rPr kumimoji="1" lang="zh-CN" altLang="en-US" dirty="0"/>
              <a:t>本身数据集就</a:t>
            </a:r>
            <a:r>
              <a:rPr kumimoji="1" lang="en-US" altLang="zh-CN" dirty="0"/>
              <a:t>10s</a:t>
            </a:r>
            <a:r>
              <a:rPr kumimoji="1" lang="zh-CN" altLang="en-US" dirty="0"/>
              <a:t>左右，他肯定是为了测这个强行了一波。而且在</a:t>
            </a:r>
            <a:r>
              <a:rPr kumimoji="1" lang="en-US" altLang="zh-CN" dirty="0"/>
              <a:t>kinetics</a:t>
            </a:r>
            <a:r>
              <a:rPr kumimoji="1" lang="zh-CN" altLang="en-US" dirty="0"/>
              <a:t>数据集上还能有提升，我觉得也很不可思议。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55349-35CA-0443-9333-03A364AF693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6693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18370C-D51D-3349-B30E-1B3861A7D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B0A816-F2D8-2146-B126-BEBF7FEABE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AFF8DA-57B3-4D49-8A58-FE9D8A1E9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A0172E-76BA-CB4D-A416-946F0905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8E6794-DFD0-9F47-9F6E-C8E8A1F84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7836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D9EE11-15D1-ED41-8546-5FEB2C5D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1AE315-1B8C-EB4C-BA98-140018A88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3C9D83-2E9A-F448-BA78-960E61179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AE0529-B6A7-6A4F-ADEE-9A398D374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D5D0F3-E5BC-B540-B5D9-C768B9BE9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1813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6741468-6D83-074B-8461-88FEE495D2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8DDF12-215E-964C-95E4-A081760000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C11CF7-C7A3-7544-B302-40D32D540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78A9D2-34E2-0942-8A8A-5AC28694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145E1F-7958-7241-B63B-EFD0ECDE6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2036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370683-2F14-774E-9E1F-976AE3228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DC7373-32C8-C649-83D8-5A521D827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985BF5-712A-824E-898A-FBE90212F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5BFC87-712F-A547-A657-391771CB5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CDCFED-C330-A248-AF6C-ACDDF8578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5367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B0FDE-8318-3B49-9E2F-A0EE229CB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444CF1-0D34-A449-A2A5-74B546C829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6603D1-05D4-4C4B-B5CF-7DCBAC742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CDAF84-DBD2-7C43-A71A-A56257AB2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477241-4988-5141-A834-D7E5D290C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8033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497F6C-FB95-4A47-B8F3-5E4A83FF2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5334EA-6191-8F4B-8110-476946B73E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29305A-3FF5-A04A-AA95-177C1D4F3C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A2320C-E06B-0A4D-B43A-DFCE82FF4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7D4FF6-4DA1-8847-8628-2CEB83D24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5426E22-D121-2347-A5EB-997864C9E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2519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EAD87F-2DAF-8149-9753-3528AC4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C82D5C-5496-794D-B2DE-C2FD7F7C5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6FD905-BD48-F047-BE4C-5C1C40469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DFF0F1A-B17C-7742-AF25-1FB0398CA0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CE85EDF-2ABD-2F4E-8C62-47D49B5F56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F986E77-B2CD-DC4F-944F-C66BDE8B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67B2265-4709-FC45-ABFA-E7E7BBD70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DDD0C4E-7090-744D-AE4B-B8B157AC9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9580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D8F99-1172-034A-871F-47C694B6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0EA47EC-6FAD-E449-8F9F-C28F97F55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D59E163-66C7-244C-B767-00084D935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80BF69A-C250-E347-8B8E-B7E269472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2734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9DAD59D-12CF-E945-86B0-C254142B7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5931D14-2E97-064D-923B-CA1A4D6EB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33820C-1C1F-334A-A3E6-F9D6A30AC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5142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CB63A8-F138-3D49-8E7E-32C628BAC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BF19C3-2EFD-4944-A8BD-F8116FE51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AF8831-D31D-9445-B42A-624B2D913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DC7CB5-E53F-1646-B3BB-16E529C7B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0377E4-A83A-7E49-B34F-29B62F895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A5E187-0A04-1D4F-AC38-4885D4E49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8617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68B755-86BB-8143-824F-503F249E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FD9BA67-D745-A445-B886-A5B9750748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792A0C-B0CF-7F45-861C-D15DE772E0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FD12E2-7FBA-AA48-9D3D-2D5611E85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B9BE3B-7725-0542-8A29-1B1F420ED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57FA8C-DCE6-DA4A-A620-000D3A487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274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9A8481E-9266-9C41-9B30-637E589CB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17D409-604C-9D49-A2CD-1BBA9C91F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4F2442-922F-5847-A43A-ED655284A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374AB-3F98-BA48-8AD7-4C5772AFDBD6}" type="datetimeFigureOut">
              <a:rPr kumimoji="1" lang="zh-CN" altLang="en-US" smtClean="0"/>
              <a:t>2020/8/12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9C37D0-1D71-8F4D-8B51-B785AD8A87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DEC7D7-AEA8-7E4D-A6C6-FBFD6DFB3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7D668-5793-6840-9F9F-BE8AD62FF5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2673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BF9C11-DEDF-C448-B48A-268245BC8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119" y="408467"/>
            <a:ext cx="9387840" cy="1062445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b="1" dirty="0">
                <a:solidFill>
                  <a:srgbClr val="C00000"/>
                </a:solidFill>
              </a:rPr>
              <a:t>SCSampler: Sampling Salient Clips from Video for Efficient Action Recognition</a:t>
            </a:r>
            <a:endParaRPr kumimoji="1" lang="zh-CN" alt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05E0497-DF38-7F4E-B844-31BCC1943D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5457" y="2628923"/>
            <a:ext cx="9144000" cy="405186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/>
              <a:t>2019 ICCV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36871AF-B726-EA43-9D4C-A3D8D4A95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495" y="1580106"/>
            <a:ext cx="4489087" cy="965199"/>
          </a:xfrm>
          <a:prstGeom prst="rect">
            <a:avLst/>
          </a:prstGeom>
        </p:spPr>
      </p:pic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D72D8D72-4704-3E43-9419-C350142911EC}"/>
              </a:ext>
            </a:extLst>
          </p:cNvPr>
          <p:cNvCxnSpPr>
            <a:cxnSpLocks/>
          </p:cNvCxnSpPr>
          <p:nvPr/>
        </p:nvCxnSpPr>
        <p:spPr>
          <a:xfrm>
            <a:off x="1312908" y="3274422"/>
            <a:ext cx="9866811" cy="0"/>
          </a:xfrm>
          <a:prstGeom prst="line">
            <a:avLst/>
          </a:prstGeom>
          <a:ln w="12700">
            <a:solidFill>
              <a:srgbClr val="C0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 1">
            <a:extLst>
              <a:ext uri="{FF2B5EF4-FFF2-40B4-BE49-F238E27FC236}">
                <a16:creationId xmlns:a16="http://schemas.microsoft.com/office/drawing/2014/main" id="{5B840480-A3B0-1A41-B28A-DD806B6B6639}"/>
              </a:ext>
            </a:extLst>
          </p:cNvPr>
          <p:cNvSpPr txBox="1">
            <a:spLocks/>
          </p:cNvSpPr>
          <p:nvPr/>
        </p:nvSpPr>
        <p:spPr>
          <a:xfrm>
            <a:off x="2339475" y="3514736"/>
            <a:ext cx="7561126" cy="10719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200" b="1" dirty="0">
                <a:solidFill>
                  <a:srgbClr val="C00000"/>
                </a:solidFill>
                <a:latin typeface="+mj-ea"/>
              </a:rPr>
              <a:t>Listen</a:t>
            </a:r>
            <a:r>
              <a:rPr kumimoji="1" lang="zh-CN" altLang="en-US" sz="3200" b="1" dirty="0">
                <a:solidFill>
                  <a:srgbClr val="C00000"/>
                </a:solidFill>
                <a:latin typeface="+mj-ea"/>
              </a:rPr>
              <a:t> </a:t>
            </a:r>
            <a:r>
              <a:rPr kumimoji="1" lang="en-US" altLang="zh-CN" sz="3200" b="1" dirty="0">
                <a:solidFill>
                  <a:srgbClr val="C00000"/>
                </a:solidFill>
                <a:latin typeface="+mj-ea"/>
              </a:rPr>
              <a:t>to</a:t>
            </a:r>
            <a:r>
              <a:rPr kumimoji="1" lang="zh-CN" altLang="en-US" sz="3200" b="1" dirty="0">
                <a:solidFill>
                  <a:srgbClr val="C00000"/>
                </a:solidFill>
                <a:latin typeface="+mj-ea"/>
              </a:rPr>
              <a:t> </a:t>
            </a:r>
            <a:r>
              <a:rPr kumimoji="1" lang="en-US" altLang="zh-CN" sz="3200" b="1" dirty="0">
                <a:solidFill>
                  <a:srgbClr val="C00000"/>
                </a:solidFill>
                <a:latin typeface="+mj-ea"/>
              </a:rPr>
              <a:t>Look: Action Recognition by Previewing Audio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E7378DE-1D33-A440-A5E2-FFCA99858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617" y="4661376"/>
            <a:ext cx="6975566" cy="83311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E96CD44-C83D-8346-ABC2-AE3F42411386}"/>
              </a:ext>
            </a:extLst>
          </p:cNvPr>
          <p:cNvSpPr txBox="1"/>
          <p:nvPr/>
        </p:nvSpPr>
        <p:spPr>
          <a:xfrm>
            <a:off x="5266599" y="5695406"/>
            <a:ext cx="1741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2020 CVPR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96732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48921CF-7436-364C-9C78-0AE89CD9F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611" y="3340588"/>
            <a:ext cx="10084526" cy="3041918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F32EAD85-2D47-8D4C-8B64-9D5DDFCF2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127" y="0"/>
            <a:ext cx="5937273" cy="306505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161809A-E4BB-1A4F-BE58-129A93086FF4}"/>
              </a:ext>
            </a:extLst>
          </p:cNvPr>
          <p:cNvSpPr txBox="1"/>
          <p:nvPr/>
        </p:nvSpPr>
        <p:spPr>
          <a:xfrm>
            <a:off x="8334104" y="2934790"/>
            <a:ext cx="3152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C00000"/>
                </a:solidFill>
              </a:rPr>
              <a:t>借助</a:t>
            </a:r>
            <a:r>
              <a:rPr kumimoji="1" lang="en-US" altLang="zh-CN" b="1" dirty="0">
                <a:solidFill>
                  <a:srgbClr val="C00000"/>
                </a:solidFill>
              </a:rPr>
              <a:t>audio</a:t>
            </a:r>
            <a:r>
              <a:rPr kumimoji="1" lang="zh-CN" altLang="en-US" b="1" dirty="0">
                <a:solidFill>
                  <a:srgbClr val="C00000"/>
                </a:solidFill>
              </a:rPr>
              <a:t>信息来减少</a:t>
            </a:r>
            <a:r>
              <a:rPr kumimoji="1" lang="en-US" altLang="zh-CN" b="1" dirty="0">
                <a:solidFill>
                  <a:srgbClr val="C00000"/>
                </a:solidFill>
              </a:rPr>
              <a:t>clip</a:t>
            </a:r>
            <a:r>
              <a:rPr kumimoji="1" lang="zh-CN" altLang="en-US" b="1" dirty="0">
                <a:solidFill>
                  <a:srgbClr val="C00000"/>
                </a:solidFill>
              </a:rPr>
              <a:t> </a:t>
            </a:r>
            <a:r>
              <a:rPr kumimoji="1" lang="en-US" altLang="zh-CN" b="1" dirty="0">
                <a:solidFill>
                  <a:srgbClr val="C00000"/>
                </a:solidFill>
              </a:rPr>
              <a:t>feature</a:t>
            </a:r>
            <a:r>
              <a:rPr kumimoji="1" lang="zh-CN" altLang="en-US" b="1" dirty="0">
                <a:solidFill>
                  <a:srgbClr val="C00000"/>
                </a:solidFill>
              </a:rPr>
              <a:t> </a:t>
            </a:r>
            <a:r>
              <a:rPr kumimoji="1" lang="en-US" altLang="zh-CN" b="1" dirty="0">
                <a:solidFill>
                  <a:srgbClr val="C00000"/>
                </a:solidFill>
              </a:rPr>
              <a:t>extractor</a:t>
            </a:r>
            <a:r>
              <a:rPr kumimoji="1" lang="zh-CN" altLang="en-US" b="1" dirty="0">
                <a:solidFill>
                  <a:srgbClr val="C00000"/>
                </a:solidFill>
              </a:rPr>
              <a:t>的计算量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2AB2146-AC11-CB44-B9EA-3803A8B40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3279" y="-154216"/>
            <a:ext cx="4685392" cy="30890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9DC7ADE-9F73-1741-A635-BB3C9752226E}"/>
              </a:ext>
            </a:extLst>
          </p:cNvPr>
          <p:cNvSpPr txBox="1"/>
          <p:nvPr/>
        </p:nvSpPr>
        <p:spPr>
          <a:xfrm>
            <a:off x="8334104" y="6382506"/>
            <a:ext cx="3770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C00000"/>
                </a:solidFill>
              </a:rPr>
              <a:t>利用</a:t>
            </a:r>
            <a:r>
              <a:rPr kumimoji="1" lang="en-US" altLang="zh-CN" b="1" dirty="0">
                <a:solidFill>
                  <a:srgbClr val="C00000"/>
                </a:solidFill>
              </a:rPr>
              <a:t>Attention</a:t>
            </a:r>
            <a:r>
              <a:rPr kumimoji="1" lang="zh-CN" altLang="en-US" b="1" dirty="0">
                <a:solidFill>
                  <a:srgbClr val="C00000"/>
                </a:solidFill>
              </a:rPr>
              <a:t>的思想选重要的</a:t>
            </a:r>
            <a:r>
              <a:rPr kumimoji="1" lang="en-US" altLang="zh-CN" b="1" dirty="0">
                <a:solidFill>
                  <a:srgbClr val="C00000"/>
                </a:solidFill>
              </a:rPr>
              <a:t>clip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195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C70B736-A8E9-DA4B-8166-02C080043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476" y="314235"/>
            <a:ext cx="5997622" cy="32911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9DC1AEE-08F4-6E43-9F44-41EB6ED48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57" y="415289"/>
            <a:ext cx="4685392" cy="3089006"/>
          </a:xfrm>
          <a:prstGeom prst="rect">
            <a:avLst/>
          </a:prstGeom>
        </p:spPr>
      </p:pic>
      <p:sp>
        <p:nvSpPr>
          <p:cNvPr id="4" name="右箭头 3">
            <a:extLst>
              <a:ext uri="{FF2B5EF4-FFF2-40B4-BE49-F238E27FC236}">
                <a16:creationId xmlns:a16="http://schemas.microsoft.com/office/drawing/2014/main" id="{4006842E-03B1-984E-8F73-14B94DC6BC82}"/>
              </a:ext>
            </a:extLst>
          </p:cNvPr>
          <p:cNvSpPr/>
          <p:nvPr/>
        </p:nvSpPr>
        <p:spPr>
          <a:xfrm>
            <a:off x="5085806" y="1872343"/>
            <a:ext cx="618670" cy="156754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A34A9E-D515-1E40-A2B1-10822ADE8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02920"/>
            <a:ext cx="12192000" cy="223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625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85F871D-B965-1E46-9831-72FFD75BF4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447"/>
          <a:stretch/>
        </p:blipFill>
        <p:spPr>
          <a:xfrm>
            <a:off x="722814" y="330926"/>
            <a:ext cx="4858992" cy="287382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A84A3A5-F87F-6E43-B629-4BEFC62C1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863" y="1280158"/>
            <a:ext cx="5028955" cy="40739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B4F3D61-AA09-DF40-A484-9D3243A34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139" y="3204753"/>
            <a:ext cx="5422330" cy="32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364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768D9B2-6B1E-8B44-B54D-CC075E777E2E}"/>
              </a:ext>
            </a:extLst>
          </p:cNvPr>
          <p:cNvSpPr txBox="1"/>
          <p:nvPr/>
        </p:nvSpPr>
        <p:spPr>
          <a:xfrm>
            <a:off x="3425029" y="297819"/>
            <a:ext cx="5213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rgbClr val="C00000"/>
                </a:solidFill>
              </a:rPr>
              <a:t>Video Action Recognition</a:t>
            </a:r>
            <a:endParaRPr kumimoji="1" lang="zh-CN" altLang="en-US" sz="3200" b="1" dirty="0">
              <a:solidFill>
                <a:srgbClr val="C00000"/>
              </a:solidFill>
            </a:endParaRPr>
          </a:p>
        </p:txBody>
      </p:sp>
      <p:sp>
        <p:nvSpPr>
          <p:cNvPr id="3" name="圆角矩形 2">
            <a:extLst>
              <a:ext uri="{FF2B5EF4-FFF2-40B4-BE49-F238E27FC236}">
                <a16:creationId xmlns:a16="http://schemas.microsoft.com/office/drawing/2014/main" id="{905B4EFE-B9D5-6F4D-AA89-AD813EAFF426}"/>
              </a:ext>
            </a:extLst>
          </p:cNvPr>
          <p:cNvSpPr/>
          <p:nvPr/>
        </p:nvSpPr>
        <p:spPr>
          <a:xfrm>
            <a:off x="1092572" y="1121939"/>
            <a:ext cx="1138518" cy="83371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/>
              <a:t>Video</a:t>
            </a:r>
            <a:endParaRPr kumimoji="1" lang="zh-CN" altLang="en-US" b="1" dirty="0"/>
          </a:p>
        </p:txBody>
      </p:sp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26DC9FD3-2044-CA4D-BD4E-3B9CA96BBA1D}"/>
              </a:ext>
            </a:extLst>
          </p:cNvPr>
          <p:cNvCxnSpPr>
            <a:cxnSpLocks/>
          </p:cNvCxnSpPr>
          <p:nvPr/>
        </p:nvCxnSpPr>
        <p:spPr>
          <a:xfrm>
            <a:off x="2329700" y="1543278"/>
            <a:ext cx="6441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>
            <a:extLst>
              <a:ext uri="{FF2B5EF4-FFF2-40B4-BE49-F238E27FC236}">
                <a16:creationId xmlns:a16="http://schemas.microsoft.com/office/drawing/2014/main" id="{6BED4B44-31F6-E24A-935D-0B3CD0F4CC44}"/>
              </a:ext>
            </a:extLst>
          </p:cNvPr>
          <p:cNvSpPr/>
          <p:nvPr/>
        </p:nvSpPr>
        <p:spPr>
          <a:xfrm>
            <a:off x="3162748" y="1258526"/>
            <a:ext cx="842683" cy="573741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/>
              <a:t>Label</a:t>
            </a:r>
            <a:endParaRPr kumimoji="1" lang="zh-CN" altLang="en-US" b="1" dirty="0"/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707ACD4A-7B49-DA47-A253-6B8F14537CBF}"/>
              </a:ext>
            </a:extLst>
          </p:cNvPr>
          <p:cNvSpPr/>
          <p:nvPr/>
        </p:nvSpPr>
        <p:spPr>
          <a:xfrm rot="16200000">
            <a:off x="1462367" y="1456046"/>
            <a:ext cx="533400" cy="187362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7B503050-824C-2C4C-9693-3C713A0ABA41}"/>
              </a:ext>
            </a:extLst>
          </p:cNvPr>
          <p:cNvSpPr/>
          <p:nvPr/>
        </p:nvSpPr>
        <p:spPr>
          <a:xfrm>
            <a:off x="59387" y="2781093"/>
            <a:ext cx="1277473" cy="83371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/>
              <a:t>Trimmed</a:t>
            </a:r>
          </a:p>
          <a:p>
            <a:pPr algn="ctr"/>
            <a:r>
              <a:rPr kumimoji="1" lang="en-US" altLang="zh-CN" b="1" dirty="0"/>
              <a:t>Video</a:t>
            </a:r>
            <a:endParaRPr kumimoji="1" lang="zh-CN" altLang="en-US" b="1" dirty="0"/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BDB053FD-44D3-5C42-9BE3-33F4822A82FF}"/>
              </a:ext>
            </a:extLst>
          </p:cNvPr>
          <p:cNvSpPr/>
          <p:nvPr/>
        </p:nvSpPr>
        <p:spPr>
          <a:xfrm>
            <a:off x="1935253" y="2781092"/>
            <a:ext cx="1461247" cy="833717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/>
              <a:t>Untrimmed</a:t>
            </a:r>
          </a:p>
          <a:p>
            <a:pPr algn="ctr"/>
            <a:r>
              <a:rPr kumimoji="1" lang="en-US" altLang="zh-CN" b="1" dirty="0"/>
              <a:t>Video</a:t>
            </a:r>
            <a:endParaRPr kumimoji="1" lang="zh-CN" altLang="en-US" b="1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730A36F-404D-604C-BF7F-362365D48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4479" y="1328836"/>
            <a:ext cx="6148114" cy="238827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A0ADA7B-5253-2D45-9766-438DB787DCDF}"/>
              </a:ext>
            </a:extLst>
          </p:cNvPr>
          <p:cNvSpPr txBox="1"/>
          <p:nvPr/>
        </p:nvSpPr>
        <p:spPr>
          <a:xfrm>
            <a:off x="1981840" y="4150232"/>
            <a:ext cx="81002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主流模型：</a:t>
            </a:r>
            <a:r>
              <a:rPr kumimoji="1" lang="en-US" altLang="zh-CN" dirty="0"/>
              <a:t>3D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（</a:t>
            </a:r>
            <a:r>
              <a:rPr kumimoji="1" lang="en-US" altLang="zh-CN" dirty="0"/>
              <a:t>3D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ResNet</a:t>
            </a:r>
            <a:r>
              <a:rPr kumimoji="1" lang="zh-CN" altLang="en-US" dirty="0"/>
              <a:t>等相关变种），</a:t>
            </a:r>
            <a:r>
              <a:rPr kumimoji="1" lang="en-US" altLang="zh-CN" dirty="0" err="1"/>
              <a:t>SlowFast</a:t>
            </a:r>
            <a:r>
              <a:rPr kumimoji="1" lang="zh-CN" altLang="en-US" dirty="0"/>
              <a:t>，</a:t>
            </a:r>
            <a:r>
              <a:rPr kumimoji="1" lang="en-US" altLang="zh-CN" dirty="0"/>
              <a:t>X3D</a:t>
            </a:r>
            <a:r>
              <a:rPr kumimoji="1" lang="zh-CN" altLang="en-US" dirty="0"/>
              <a:t>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目前主要问题：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大数据集精度有待提高（</a:t>
            </a:r>
            <a:r>
              <a:rPr kumimoji="1" lang="en-US" altLang="zh-CN" dirty="0"/>
              <a:t>Kinetics/</a:t>
            </a:r>
            <a:r>
              <a:rPr kumimoji="1" lang="en-US" altLang="zh-CN" dirty="0" err="1"/>
              <a:t>ActivityNet</a:t>
            </a:r>
            <a:r>
              <a:rPr kumimoji="1" lang="zh-CN" altLang="en-US" dirty="0"/>
              <a:t>等准确率都还在</a:t>
            </a:r>
            <a:r>
              <a:rPr kumimoji="1" lang="en-US" altLang="zh-CN" dirty="0"/>
              <a:t>80%</a:t>
            </a:r>
            <a:r>
              <a:rPr kumimoji="1" lang="zh-CN" altLang="en-US" dirty="0"/>
              <a:t>左右）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时序信息捕捉能力仍有待提高（</a:t>
            </a:r>
            <a:r>
              <a:rPr kumimoji="1" lang="en-US" altLang="zh-CN" dirty="0"/>
              <a:t>Something-Something</a:t>
            </a:r>
            <a:r>
              <a:rPr kumimoji="1" lang="zh-CN" altLang="en-US" dirty="0"/>
              <a:t>这类时序信息重要的数据集</a:t>
            </a:r>
            <a:r>
              <a:rPr kumimoji="1" lang="en-US" altLang="zh-CN" dirty="0" err="1"/>
              <a:t>Acc</a:t>
            </a:r>
            <a:r>
              <a:rPr kumimoji="1" lang="zh-CN" altLang="en-US" dirty="0"/>
              <a:t>不到</a:t>
            </a:r>
            <a:r>
              <a:rPr kumimoji="1" lang="en-US" altLang="zh-CN" dirty="0"/>
              <a:t>50%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相比于图片问题，视频的计算量大幅提升，无论是</a:t>
            </a:r>
            <a:r>
              <a:rPr kumimoji="1" lang="en-US" altLang="zh-CN" dirty="0"/>
              <a:t>training</a:t>
            </a:r>
            <a:r>
              <a:rPr kumimoji="1" lang="zh-CN" altLang="en-US" dirty="0"/>
              <a:t>还是</a:t>
            </a:r>
            <a:r>
              <a:rPr kumimoji="1" lang="en-US" altLang="zh-CN" dirty="0"/>
              <a:t>inference</a:t>
            </a:r>
            <a:r>
              <a:rPr kumimoji="1" lang="zh-CN" altLang="en-US" dirty="0"/>
              <a:t>都存在时间过长，亟待加速</a:t>
            </a:r>
            <a:endParaRPr kumimoji="1" lang="en-US" altLang="zh-CN" dirty="0"/>
          </a:p>
          <a:p>
            <a:pPr marL="342900" indent="-342900">
              <a:buAutoNum type="arabicPeriod"/>
            </a:pPr>
            <a:endParaRPr kumimoji="1" lang="zh-CN" altLang="en-US" dirty="0"/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6EDDD61A-EEB5-7849-A3D3-2CC57C7C24B0}"/>
              </a:ext>
            </a:extLst>
          </p:cNvPr>
          <p:cNvSpPr/>
          <p:nvPr/>
        </p:nvSpPr>
        <p:spPr>
          <a:xfrm>
            <a:off x="4140845" y="1121939"/>
            <a:ext cx="339634" cy="90516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56FD740-268F-EB44-A3EF-243F297D0FE8}"/>
              </a:ext>
            </a:extLst>
          </p:cNvPr>
          <p:cNvSpPr txBox="1"/>
          <p:nvPr/>
        </p:nvSpPr>
        <p:spPr>
          <a:xfrm>
            <a:off x="4567565" y="959504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Video Level</a:t>
            </a:r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3BEFD4C-32E7-EC4E-8005-3970B304D25E}"/>
              </a:ext>
            </a:extLst>
          </p:cNvPr>
          <p:cNvSpPr txBox="1"/>
          <p:nvPr/>
        </p:nvSpPr>
        <p:spPr>
          <a:xfrm>
            <a:off x="4567565" y="1807359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Clip Level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378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54BCE3-1BFC-E340-94F3-6525F7D134A0}"/>
              </a:ext>
            </a:extLst>
          </p:cNvPr>
          <p:cNvSpPr txBox="1"/>
          <p:nvPr/>
        </p:nvSpPr>
        <p:spPr>
          <a:xfrm>
            <a:off x="2699657" y="332653"/>
            <a:ext cx="6574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rgbClr val="C00000"/>
                </a:solidFill>
              </a:rPr>
              <a:t>Efficient</a:t>
            </a:r>
            <a:r>
              <a:rPr kumimoji="1" lang="zh-CN" altLang="en-US" sz="3200" b="1" dirty="0">
                <a:solidFill>
                  <a:srgbClr val="C00000"/>
                </a:solidFill>
              </a:rPr>
              <a:t> </a:t>
            </a:r>
            <a:r>
              <a:rPr kumimoji="1" lang="en-US" altLang="zh-CN" sz="3200" b="1" dirty="0">
                <a:solidFill>
                  <a:srgbClr val="C00000"/>
                </a:solidFill>
              </a:rPr>
              <a:t>Video Action Recognition</a:t>
            </a:r>
            <a:endParaRPr kumimoji="1" lang="zh-CN" altLang="en-US" sz="3200" b="1" dirty="0">
              <a:solidFill>
                <a:srgbClr val="C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D347278-9FA2-F244-A4A5-4C9FD4F9C25C}"/>
              </a:ext>
            </a:extLst>
          </p:cNvPr>
          <p:cNvSpPr txBox="1"/>
          <p:nvPr/>
        </p:nvSpPr>
        <p:spPr>
          <a:xfrm>
            <a:off x="2873828" y="1837509"/>
            <a:ext cx="69233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sz="2000" dirty="0"/>
              <a:t>Compressed video representations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/>
              <a:t>利用</a:t>
            </a:r>
            <a:r>
              <a:rPr kumimoji="1" lang="en-US" altLang="zh-CN" sz="2000" dirty="0"/>
              <a:t>I</a:t>
            </a:r>
            <a:r>
              <a:rPr kumimoji="1" lang="zh-CN" altLang="en-US" sz="2000" dirty="0"/>
              <a:t>帧，</a:t>
            </a:r>
            <a:r>
              <a:rPr kumimoji="1" lang="en-US" altLang="zh-CN" sz="2000" dirty="0"/>
              <a:t>P</a:t>
            </a:r>
            <a:r>
              <a:rPr kumimoji="1" lang="zh-CN" altLang="en-US" sz="2000" dirty="0"/>
              <a:t>帧等信息代替</a:t>
            </a:r>
            <a:r>
              <a:rPr kumimoji="1" lang="en-US" altLang="zh-CN" sz="2000" dirty="0"/>
              <a:t>Motion/RGB</a:t>
            </a:r>
            <a:r>
              <a:rPr kumimoji="1" lang="zh-CN" altLang="en-US" sz="2000" dirty="0"/>
              <a:t>信息</a:t>
            </a:r>
            <a:endParaRPr kumimoji="1" lang="en-US" altLang="zh-CN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zh-CN" sz="2000" dirty="0"/>
          </a:p>
          <a:p>
            <a:pPr marL="342900" indent="-342900">
              <a:buFontTx/>
              <a:buAutoNum type="arabicPeriod"/>
            </a:pPr>
            <a:r>
              <a:rPr kumimoji="1" lang="en-US" altLang="zh-CN" sz="2000" dirty="0"/>
              <a:t>Efficient network </a:t>
            </a:r>
            <a:r>
              <a:rPr lang="en" altLang="zh-CN" sz="2000" dirty="0"/>
              <a:t>architectures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altLang="zh-CN" sz="2000" dirty="0"/>
              <a:t>ECO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3D</a:t>
            </a:r>
            <a:r>
              <a:rPr lang="zh-CN" altLang="en-US" sz="2000" dirty="0"/>
              <a:t>各类变种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" altLang="zh-CN" sz="2000" dirty="0"/>
          </a:p>
          <a:p>
            <a:pPr marL="342900" indent="-342900">
              <a:buAutoNum type="arabicPeriod"/>
            </a:pPr>
            <a:r>
              <a:rPr kumimoji="1" lang="en-US" altLang="zh-CN" sz="2000" b="1" dirty="0">
                <a:solidFill>
                  <a:srgbClr val="C00000"/>
                </a:solidFill>
              </a:rPr>
              <a:t>Frame/Clip Choose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/>
              <a:t>挑选视频中重要的</a:t>
            </a:r>
            <a:r>
              <a:rPr kumimoji="1" lang="en-US" altLang="zh-CN" sz="2000" dirty="0"/>
              <a:t>Frame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zh-CN" altLang="en-US" sz="2000" b="1" dirty="0">
                <a:solidFill>
                  <a:srgbClr val="C00000"/>
                </a:solidFill>
              </a:rPr>
              <a:t>挑选视频中重要的</a:t>
            </a:r>
            <a:r>
              <a:rPr kumimoji="1" lang="en-US" altLang="zh-CN" sz="2000" b="1" dirty="0">
                <a:solidFill>
                  <a:srgbClr val="C00000"/>
                </a:solidFill>
              </a:rPr>
              <a:t>Clip</a:t>
            </a:r>
            <a:r>
              <a:rPr kumimoji="1" lang="zh-CN" altLang="en-US" sz="2000" dirty="0"/>
              <a:t>（一般指</a:t>
            </a:r>
            <a:r>
              <a:rPr kumimoji="1" lang="en-US" altLang="zh-CN" sz="2000" dirty="0"/>
              <a:t>untrimmed</a:t>
            </a:r>
            <a:r>
              <a:rPr kumimoji="1" lang="zh-CN" altLang="en-US" sz="2000" dirty="0"/>
              <a:t>的长视频）</a:t>
            </a:r>
          </a:p>
        </p:txBody>
      </p:sp>
    </p:spTree>
    <p:extLst>
      <p:ext uri="{BB962C8B-B14F-4D97-AF65-F5344CB8AC3E}">
        <p14:creationId xmlns:p14="http://schemas.microsoft.com/office/powerpoint/2010/main" val="507543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7DEB62A-0607-0046-B3B4-BE308CE1D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11" y="527758"/>
            <a:ext cx="7683961" cy="303404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DE46456-152F-DD4A-855E-F5BEFC54F683}"/>
              </a:ext>
            </a:extLst>
          </p:cNvPr>
          <p:cNvSpPr txBox="1"/>
          <p:nvPr/>
        </p:nvSpPr>
        <p:spPr>
          <a:xfrm>
            <a:off x="8839200" y="1721615"/>
            <a:ext cx="2725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Post-training procedure to improve performance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00123E-37F9-D348-8D6F-7E1E17532631}"/>
              </a:ext>
            </a:extLst>
          </p:cNvPr>
          <p:cNvSpPr txBox="1"/>
          <p:nvPr/>
        </p:nvSpPr>
        <p:spPr>
          <a:xfrm>
            <a:off x="931815" y="4110446"/>
            <a:ext cx="106331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Different Kinds of Sampler</a:t>
            </a:r>
          </a:p>
          <a:p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/>
              <a:t>Sampler as an action classifier(AC) – input</a:t>
            </a:r>
            <a:r>
              <a:rPr kumimoji="1" lang="zh-CN" altLang="en-US" dirty="0"/>
              <a:t>为单个</a:t>
            </a:r>
            <a:r>
              <a:rPr kumimoji="1" lang="en-US" altLang="zh-CN" dirty="0"/>
              <a:t>clip, output</a:t>
            </a:r>
            <a:r>
              <a:rPr kumimoji="1" lang="zh-CN" altLang="en-US" dirty="0"/>
              <a:t>为</a:t>
            </a:r>
            <a:r>
              <a:rPr kumimoji="1" lang="en-US" altLang="zh-CN" dirty="0"/>
              <a:t>clip</a:t>
            </a:r>
            <a:r>
              <a:rPr kumimoji="1" lang="zh-CN" altLang="en-US" dirty="0"/>
              <a:t>输出的</a:t>
            </a:r>
            <a:r>
              <a:rPr kumimoji="1" lang="en-US" altLang="zh-CN" dirty="0" err="1"/>
              <a:t>softmax</a:t>
            </a:r>
            <a:r>
              <a:rPr kumimoji="1" lang="zh-CN" altLang="en-US" dirty="0"/>
              <a:t>分布的最大值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/>
              <a:t>Sampler</a:t>
            </a:r>
            <a:r>
              <a:rPr kumimoji="1" lang="zh-CN" altLang="en-US" dirty="0"/>
              <a:t> </a:t>
            </a:r>
            <a:r>
              <a:rPr kumimoji="1" lang="en-US" altLang="zh-CN" dirty="0"/>
              <a:t>as a saliency ranker(SAL-RANK) – input</a:t>
            </a:r>
            <a:r>
              <a:rPr kumimoji="1" lang="zh-CN" altLang="en-US" dirty="0"/>
              <a:t>为两个</a:t>
            </a:r>
            <a:r>
              <a:rPr kumimoji="1" lang="en-US" altLang="zh-CN" dirty="0"/>
              <a:t>clip</a:t>
            </a:r>
            <a:r>
              <a:rPr kumimoji="1" lang="zh-CN" altLang="en-US" dirty="0"/>
              <a:t>，</a:t>
            </a:r>
            <a:r>
              <a:rPr kumimoji="1" lang="en-US" altLang="zh-CN" dirty="0"/>
              <a:t>output</a:t>
            </a:r>
            <a:r>
              <a:rPr kumimoji="1" lang="zh-CN" altLang="en-US" dirty="0"/>
              <a:t>为两个</a:t>
            </a:r>
            <a:r>
              <a:rPr kumimoji="1" lang="en-US" altLang="zh-CN" dirty="0"/>
              <a:t>clip</a:t>
            </a:r>
            <a:r>
              <a:rPr kumimoji="1" lang="zh-CN" altLang="en-US" dirty="0"/>
              <a:t>的排序关系的</a:t>
            </a:r>
            <a:r>
              <a:rPr kumimoji="1" lang="en-US" altLang="zh-CN" dirty="0"/>
              <a:t>binary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label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421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17A43F2-DFEB-8545-9D6F-567176275FBC}"/>
              </a:ext>
            </a:extLst>
          </p:cNvPr>
          <p:cNvSpPr txBox="1"/>
          <p:nvPr/>
        </p:nvSpPr>
        <p:spPr>
          <a:xfrm>
            <a:off x="836021" y="696686"/>
            <a:ext cx="8577944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rgbClr val="C00000"/>
                </a:solidFill>
              </a:rPr>
              <a:t>Sampler Architecture</a:t>
            </a:r>
          </a:p>
          <a:p>
            <a:endParaRPr kumimoji="1" lang="en-US" altLang="zh-CN" sz="2000" dirty="0">
              <a:solidFill>
                <a:srgbClr val="C0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/>
              <a:t>Two types of features for compact representation</a:t>
            </a:r>
            <a:r>
              <a:rPr kumimoji="1" lang="zh-CN" altLang="en-US" dirty="0"/>
              <a:t>（来节省计算量）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dirty="0">
                <a:solidFill>
                  <a:srgbClr val="C00000"/>
                </a:solidFill>
              </a:rPr>
              <a:t>Visual</a:t>
            </a:r>
          </a:p>
          <a:p>
            <a:pPr marL="1257300" lvl="2" indent="-342900">
              <a:buFont typeface="+mj-lt"/>
              <a:buAutoNum type="arabicPeriod"/>
            </a:pPr>
            <a:r>
              <a:rPr kumimoji="1" lang="en-US" altLang="zh-CN" dirty="0"/>
              <a:t>I-frame</a:t>
            </a:r>
          </a:p>
          <a:p>
            <a:pPr marL="1257300" lvl="2" indent="-342900">
              <a:buFont typeface="+mj-lt"/>
              <a:buAutoNum type="arabicPeriod"/>
            </a:pPr>
            <a:r>
              <a:rPr kumimoji="1" lang="en-US" altLang="zh-CN" dirty="0"/>
              <a:t>P-frame</a:t>
            </a:r>
          </a:p>
          <a:p>
            <a:pPr marL="1714500" lvl="3" indent="-342900">
              <a:buFont typeface="+mj-lt"/>
              <a:buAutoNum type="arabicPeriod"/>
            </a:pPr>
            <a:r>
              <a:rPr kumimoji="1" lang="en-US" altLang="zh-CN" dirty="0"/>
              <a:t>Motion </a:t>
            </a:r>
            <a:r>
              <a:rPr kumimoji="1" lang="en-US" altLang="zh-CN" dirty="0" err="1"/>
              <a:t>Dispalcement</a:t>
            </a:r>
            <a:r>
              <a:rPr kumimoji="1" lang="en-US" altLang="zh-CN" dirty="0"/>
              <a:t>(MD)</a:t>
            </a:r>
          </a:p>
          <a:p>
            <a:pPr marL="1714500" lvl="3" indent="-342900">
              <a:buFont typeface="+mj-lt"/>
              <a:buAutoNum type="arabicPeriod"/>
            </a:pPr>
            <a:r>
              <a:rPr kumimoji="1" lang="en-US" altLang="zh-CN" dirty="0"/>
              <a:t>RGB-residual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dirty="0">
                <a:solidFill>
                  <a:srgbClr val="C00000"/>
                </a:solidFill>
              </a:rPr>
              <a:t>Audio</a:t>
            </a:r>
          </a:p>
          <a:p>
            <a:pPr marL="1257300" lvl="2" indent="-342900">
              <a:buFont typeface="+mj-lt"/>
              <a:buAutoNum type="arabicPeriod"/>
            </a:pPr>
            <a:r>
              <a:rPr kumimoji="1" lang="en-US" altLang="zh-CN" dirty="0"/>
              <a:t>MEL-spectrograms</a:t>
            </a:r>
          </a:p>
          <a:p>
            <a:pPr marL="1257300" lvl="2" indent="-342900">
              <a:buFont typeface="+mj-lt"/>
              <a:buAutoNum type="arabicPeriod"/>
            </a:pP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/>
              <a:t>Different schemes(</a:t>
            </a:r>
            <a:r>
              <a:rPr kumimoji="1" lang="zh-CN" altLang="en-US" dirty="0"/>
              <a:t>结合</a:t>
            </a:r>
            <a:r>
              <a:rPr kumimoji="1" lang="en-US" altLang="zh-CN" dirty="0"/>
              <a:t>visual</a:t>
            </a:r>
            <a:r>
              <a:rPr kumimoji="1" lang="zh-CN" altLang="en-US" dirty="0"/>
              <a:t>和</a:t>
            </a:r>
            <a:r>
              <a:rPr kumimoji="1" lang="en-US" altLang="zh-CN" dirty="0"/>
              <a:t>audio</a:t>
            </a:r>
            <a:r>
              <a:rPr kumimoji="1" lang="zh-CN" altLang="en-US" dirty="0"/>
              <a:t>的不同组合）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AV-convex-score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AV-convex-list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AV-intersect-list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AV-union-list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AV-joint-training</a:t>
            </a:r>
          </a:p>
          <a:p>
            <a:pPr marL="800100" lvl="1" indent="-342900">
              <a:buFont typeface="+mj-lt"/>
              <a:buAutoNum type="arabicPeriod"/>
            </a:pP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06E777-9AE8-8B42-BFEC-BB21C1A02E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74"/>
          <a:stretch/>
        </p:blipFill>
        <p:spPr>
          <a:xfrm>
            <a:off x="7123611" y="2069175"/>
            <a:ext cx="3782521" cy="30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480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F23FABD-70A0-7A4F-A455-340CD98A015C}"/>
              </a:ext>
            </a:extLst>
          </p:cNvPr>
          <p:cNvSpPr txBox="1"/>
          <p:nvPr/>
        </p:nvSpPr>
        <p:spPr>
          <a:xfrm>
            <a:off x="1084218" y="1065748"/>
            <a:ext cx="53644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C00000"/>
                </a:solidFill>
              </a:rPr>
              <a:t>数据集：</a:t>
            </a:r>
            <a:endParaRPr kumimoji="1" lang="en-US" altLang="zh-CN" b="1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Sports1M(untrimmed)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Kinetics(trimmed)</a:t>
            </a:r>
          </a:p>
          <a:p>
            <a:endParaRPr kumimoji="1" lang="en-US" altLang="zh-CN" dirty="0"/>
          </a:p>
          <a:p>
            <a:r>
              <a:rPr lang="en-US" altLang="zh-CN" b="1" dirty="0">
                <a:solidFill>
                  <a:srgbClr val="C00000"/>
                </a:solidFill>
              </a:rPr>
              <a:t>Baselines: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ResNet3D</a:t>
            </a:r>
            <a:r>
              <a:rPr kumimoji="1" lang="zh-CN" altLang="en-US" dirty="0"/>
              <a:t>（</a:t>
            </a:r>
            <a:r>
              <a:rPr kumimoji="1" lang="en-US" altLang="zh-CN" dirty="0"/>
              <a:t>18/152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Mixed Convolutional Network(18 layer) (MC3)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R(2+1)D (18/34 layer)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I3D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EA4007C-AF41-5549-827E-01B58D8AC988}"/>
              </a:ext>
            </a:extLst>
          </p:cNvPr>
          <p:cNvSpPr/>
          <p:nvPr/>
        </p:nvSpPr>
        <p:spPr>
          <a:xfrm>
            <a:off x="627018" y="3792511"/>
            <a:ext cx="65401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i="0" dirty="0">
                <a:solidFill>
                  <a:srgbClr val="C00000"/>
                </a:solidFill>
                <a:effectLst/>
              </a:rPr>
              <a:t>效果最好的</a:t>
            </a:r>
            <a:r>
              <a:rPr lang="en" altLang="zh-CN" b="1" i="0" dirty="0">
                <a:solidFill>
                  <a:srgbClr val="C00000"/>
                </a:solidFill>
                <a:effectLst/>
              </a:rPr>
              <a:t>sampler</a:t>
            </a:r>
            <a:r>
              <a:rPr lang="zh-CN" altLang="en-US" b="1" i="0" dirty="0">
                <a:solidFill>
                  <a:srgbClr val="C00000"/>
                </a:solidFill>
                <a:effectLst/>
              </a:rPr>
              <a:t>的组成如下：</a:t>
            </a:r>
          </a:p>
          <a:p>
            <a:pPr>
              <a:buFont typeface="+mj-lt"/>
              <a:buAutoNum type="arabicPeriod"/>
            </a:pPr>
            <a:r>
              <a:rPr lang="zh-CN" altLang="en-US" b="0" i="0" dirty="0">
                <a:solidFill>
                  <a:srgbClr val="1A1A1A"/>
                </a:solidFill>
                <a:effectLst/>
              </a:rPr>
              <a:t>一个使用</a:t>
            </a:r>
            <a:r>
              <a:rPr lang="en" altLang="zh-CN" b="0" i="0" dirty="0">
                <a:solidFill>
                  <a:srgbClr val="1A1A1A"/>
                </a:solidFill>
                <a:effectLst/>
              </a:rPr>
              <a:t>classification loss</a:t>
            </a:r>
            <a:r>
              <a:rPr lang="zh-CN" altLang="en-US" b="0" i="0" dirty="0">
                <a:solidFill>
                  <a:srgbClr val="1A1A1A"/>
                </a:solidFill>
                <a:effectLst/>
              </a:rPr>
              <a:t>训练，</a:t>
            </a:r>
            <a:r>
              <a:rPr lang="en" altLang="zh-CN" b="0" i="0" dirty="0">
                <a:solidFill>
                  <a:srgbClr val="1A1A1A"/>
                </a:solidFill>
                <a:effectLst/>
              </a:rPr>
              <a:t>MD</a:t>
            </a:r>
            <a:r>
              <a:rPr lang="zh-CN" altLang="en-US" b="0" i="0" dirty="0">
                <a:solidFill>
                  <a:srgbClr val="1A1A1A"/>
                </a:solidFill>
                <a:effectLst/>
              </a:rPr>
              <a:t>作为输入的</a:t>
            </a:r>
            <a:r>
              <a:rPr lang="en" altLang="zh-CN" b="0" i="0" dirty="0">
                <a:solidFill>
                  <a:srgbClr val="1A1A1A"/>
                </a:solidFill>
                <a:effectLst/>
              </a:rPr>
              <a:t>Res-18</a:t>
            </a:r>
            <a:r>
              <a:rPr lang="zh-CN" altLang="en" b="0" i="0" dirty="0">
                <a:solidFill>
                  <a:srgbClr val="1A1A1A"/>
                </a:solidFill>
                <a:effectLst/>
              </a:rPr>
              <a:t>。</a:t>
            </a:r>
          </a:p>
          <a:p>
            <a:pPr>
              <a:buFont typeface="+mj-lt"/>
              <a:buAutoNum type="arabicPeriod"/>
            </a:pPr>
            <a:r>
              <a:rPr lang="zh-CN" altLang="en-US" b="0" i="0" dirty="0">
                <a:solidFill>
                  <a:srgbClr val="1A1A1A"/>
                </a:solidFill>
                <a:effectLst/>
              </a:rPr>
              <a:t>一个使用</a:t>
            </a:r>
            <a:r>
              <a:rPr lang="en" altLang="zh-CN" b="0" i="0" dirty="0">
                <a:solidFill>
                  <a:srgbClr val="1A1A1A"/>
                </a:solidFill>
                <a:effectLst/>
              </a:rPr>
              <a:t>classification loss</a:t>
            </a:r>
            <a:r>
              <a:rPr lang="zh-CN" altLang="en-US" b="0" i="0" dirty="0">
                <a:solidFill>
                  <a:srgbClr val="1A1A1A"/>
                </a:solidFill>
                <a:effectLst/>
              </a:rPr>
              <a:t>训练，</a:t>
            </a:r>
            <a:r>
              <a:rPr lang="en" altLang="zh-CN" b="0" i="0" dirty="0">
                <a:solidFill>
                  <a:srgbClr val="1A1A1A"/>
                </a:solidFill>
                <a:effectLst/>
              </a:rPr>
              <a:t>RGB-R</a:t>
            </a:r>
            <a:r>
              <a:rPr lang="zh-CN" altLang="en-US" b="0" i="0" dirty="0">
                <a:solidFill>
                  <a:srgbClr val="1A1A1A"/>
                </a:solidFill>
                <a:effectLst/>
              </a:rPr>
              <a:t>作为输入的</a:t>
            </a:r>
            <a:r>
              <a:rPr lang="en" altLang="zh-CN" b="0" i="0" dirty="0">
                <a:solidFill>
                  <a:srgbClr val="1A1A1A"/>
                </a:solidFill>
                <a:effectLst/>
              </a:rPr>
              <a:t>Res-18</a:t>
            </a:r>
            <a:r>
              <a:rPr lang="zh-CN" altLang="en" b="0" i="0" dirty="0">
                <a:solidFill>
                  <a:srgbClr val="1A1A1A"/>
                </a:solidFill>
                <a:effectLst/>
              </a:rPr>
              <a:t>。</a:t>
            </a:r>
          </a:p>
          <a:p>
            <a:pPr>
              <a:buFont typeface="+mj-lt"/>
              <a:buAutoNum type="arabicPeriod"/>
            </a:pPr>
            <a:r>
              <a:rPr lang="zh-CN" altLang="en-US" b="0" i="0" dirty="0">
                <a:solidFill>
                  <a:srgbClr val="1A1A1A"/>
                </a:solidFill>
                <a:effectLst/>
              </a:rPr>
              <a:t>一个使用</a:t>
            </a:r>
            <a:r>
              <a:rPr lang="en" altLang="zh-CN" b="0" i="0" dirty="0">
                <a:solidFill>
                  <a:srgbClr val="1A1A1A"/>
                </a:solidFill>
                <a:effectLst/>
              </a:rPr>
              <a:t>saliency ranking loss</a:t>
            </a:r>
            <a:r>
              <a:rPr lang="zh-CN" altLang="en-US" b="0" i="0" dirty="0">
                <a:solidFill>
                  <a:srgbClr val="1A1A1A"/>
                </a:solidFill>
                <a:effectLst/>
              </a:rPr>
              <a:t>训练的</a:t>
            </a:r>
            <a:r>
              <a:rPr lang="en" altLang="zh-CN" b="0" i="0" dirty="0">
                <a:solidFill>
                  <a:srgbClr val="1A1A1A"/>
                </a:solidFill>
                <a:effectLst/>
              </a:rPr>
              <a:t>VGG-18 audio sampler</a:t>
            </a:r>
            <a:r>
              <a:rPr lang="zh-CN" altLang="en" b="0" i="0" dirty="0">
                <a:solidFill>
                  <a:srgbClr val="1A1A1A"/>
                </a:solidFill>
                <a:effectLst/>
              </a:rPr>
              <a:t>。</a:t>
            </a:r>
          </a:p>
          <a:p>
            <a:br>
              <a:rPr lang="en" altLang="zh-CN" dirty="0"/>
            </a:b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E7B2E5-6CA3-7745-9CB0-1F6258CF8666}"/>
              </a:ext>
            </a:extLst>
          </p:cNvPr>
          <p:cNvSpPr txBox="1"/>
          <p:nvPr/>
        </p:nvSpPr>
        <p:spPr>
          <a:xfrm>
            <a:off x="5094515" y="347041"/>
            <a:ext cx="1672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rgbClr val="C00000"/>
                </a:solidFill>
              </a:rPr>
              <a:t>实验部分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CD56E7B-F455-B243-8E2C-0DC8C136A8BB}"/>
              </a:ext>
            </a:extLst>
          </p:cNvPr>
          <p:cNvSpPr txBox="1"/>
          <p:nvPr/>
        </p:nvSpPr>
        <p:spPr>
          <a:xfrm>
            <a:off x="513806" y="5346867"/>
            <a:ext cx="11373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en-US" altLang="zh-CN" dirty="0"/>
              <a:t>Sampler as an action classifier(AC) – input</a:t>
            </a:r>
            <a:r>
              <a:rPr kumimoji="1" lang="zh-CN" altLang="en-US" dirty="0"/>
              <a:t>为单个</a:t>
            </a:r>
            <a:r>
              <a:rPr kumimoji="1" lang="en-US" altLang="zh-CN" dirty="0"/>
              <a:t>clip, output</a:t>
            </a:r>
            <a:r>
              <a:rPr kumimoji="1" lang="zh-CN" altLang="en-US" dirty="0"/>
              <a:t>为</a:t>
            </a:r>
            <a:r>
              <a:rPr kumimoji="1" lang="en-US" altLang="zh-CN" dirty="0"/>
              <a:t>clip</a:t>
            </a:r>
            <a:r>
              <a:rPr kumimoji="1" lang="zh-CN" altLang="en-US" dirty="0"/>
              <a:t>输出的</a:t>
            </a:r>
            <a:r>
              <a:rPr kumimoji="1" lang="en-US" altLang="zh-CN" dirty="0" err="1"/>
              <a:t>softmax</a:t>
            </a:r>
            <a:r>
              <a:rPr kumimoji="1" lang="zh-CN" altLang="en-US" dirty="0"/>
              <a:t>分布的最大值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/>
              <a:t>Sampler</a:t>
            </a:r>
            <a:r>
              <a:rPr kumimoji="1" lang="zh-CN" altLang="en-US" dirty="0"/>
              <a:t> </a:t>
            </a:r>
            <a:r>
              <a:rPr kumimoji="1" lang="en-US" altLang="zh-CN" dirty="0"/>
              <a:t>as a saliency ranker(SAL-RANK) – input</a:t>
            </a:r>
            <a:r>
              <a:rPr kumimoji="1" lang="zh-CN" altLang="en-US" dirty="0"/>
              <a:t>为两个</a:t>
            </a:r>
            <a:r>
              <a:rPr kumimoji="1" lang="en-US" altLang="zh-CN" dirty="0"/>
              <a:t>clip</a:t>
            </a:r>
            <a:r>
              <a:rPr kumimoji="1" lang="zh-CN" altLang="en-US" dirty="0"/>
              <a:t>，</a:t>
            </a:r>
            <a:r>
              <a:rPr kumimoji="1" lang="en-US" altLang="zh-CN" dirty="0"/>
              <a:t>output</a:t>
            </a:r>
            <a:r>
              <a:rPr kumimoji="1" lang="zh-CN" altLang="en-US" dirty="0"/>
              <a:t>为两个</a:t>
            </a:r>
            <a:r>
              <a:rPr kumimoji="1" lang="en-US" altLang="zh-CN" dirty="0"/>
              <a:t>clip</a:t>
            </a:r>
            <a:r>
              <a:rPr kumimoji="1" lang="zh-CN" altLang="en-US" dirty="0"/>
              <a:t>的排序关系的</a:t>
            </a:r>
            <a:r>
              <a:rPr kumimoji="1" lang="en-US" altLang="zh-CN" dirty="0"/>
              <a:t>binary</a:t>
            </a:r>
            <a:r>
              <a:rPr kumimoji="1" lang="zh-CN" altLang="en-US" dirty="0"/>
              <a:t> </a:t>
            </a:r>
            <a:r>
              <a:rPr kumimoji="1" lang="en-US" altLang="zh-CN" dirty="0"/>
              <a:t>label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43F0E8C-DE46-9E43-BE06-4AAEDCF1A045}"/>
              </a:ext>
            </a:extLst>
          </p:cNvPr>
          <p:cNvSpPr/>
          <p:nvPr/>
        </p:nvSpPr>
        <p:spPr>
          <a:xfrm>
            <a:off x="435428" y="5309734"/>
            <a:ext cx="10833463" cy="749133"/>
          </a:xfrm>
          <a:prstGeom prst="rect">
            <a:avLst/>
          </a:prstGeom>
          <a:noFill/>
          <a:ln w="28575">
            <a:solidFill>
              <a:srgbClr val="C0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8C4E53-660F-6442-966C-01B5BA9B8EFF}"/>
              </a:ext>
            </a:extLst>
          </p:cNvPr>
          <p:cNvSpPr txBox="1"/>
          <p:nvPr/>
        </p:nvSpPr>
        <p:spPr>
          <a:xfrm>
            <a:off x="7225115" y="985183"/>
            <a:ext cx="42323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对每个</a:t>
            </a:r>
            <a:r>
              <a:rPr kumimoji="1" lang="en-US" altLang="zh-CN" dirty="0"/>
              <a:t>baseline</a:t>
            </a:r>
            <a:r>
              <a:rPr kumimoji="1" lang="zh-CN" altLang="en-US" dirty="0"/>
              <a:t> 的模型训练对应的</a:t>
            </a:r>
            <a:r>
              <a:rPr kumimoji="1" lang="en-US" altLang="zh-CN" dirty="0"/>
              <a:t>sampler</a:t>
            </a:r>
            <a:r>
              <a:rPr kumimoji="1" lang="zh-CN" altLang="en-US" dirty="0"/>
              <a:t>，并且对每个视频流用</a:t>
            </a:r>
            <a:r>
              <a:rPr kumimoji="1" lang="en-US" altLang="zh-CN" dirty="0"/>
              <a:t>sampler</a:t>
            </a:r>
            <a:r>
              <a:rPr kumimoji="1" lang="zh-CN" altLang="en-US" dirty="0"/>
              <a:t>取</a:t>
            </a:r>
            <a:r>
              <a:rPr kumimoji="1" lang="en-US" altLang="zh-CN" b="1" dirty="0">
                <a:solidFill>
                  <a:srgbClr val="C00000"/>
                </a:solidFill>
              </a:rPr>
              <a:t>K=10</a:t>
            </a:r>
            <a:r>
              <a:rPr kumimoji="1" lang="zh-CN" altLang="en-US" b="1" dirty="0">
                <a:solidFill>
                  <a:srgbClr val="C00000"/>
                </a:solidFill>
              </a:rPr>
              <a:t>个</a:t>
            </a:r>
            <a:r>
              <a:rPr kumimoji="1" lang="en-US" altLang="zh-CN" b="1" dirty="0">
                <a:solidFill>
                  <a:srgbClr val="C00000"/>
                </a:solidFill>
              </a:rPr>
              <a:t>clip</a:t>
            </a:r>
            <a:r>
              <a:rPr kumimoji="1" lang="zh-CN" altLang="en-US" dirty="0"/>
              <a:t>进行计算</a:t>
            </a:r>
            <a:r>
              <a:rPr kumimoji="1" lang="en-US" altLang="zh-CN" dirty="0"/>
              <a:t>video</a:t>
            </a:r>
            <a:r>
              <a:rPr kumimoji="1" lang="zh-CN" altLang="en-US" dirty="0"/>
              <a:t>的</a:t>
            </a:r>
            <a:r>
              <a:rPr kumimoji="1" lang="en-US" altLang="zh-CN" dirty="0" err="1"/>
              <a:t>acc</a:t>
            </a:r>
            <a:r>
              <a:rPr kumimoji="1" lang="zh-CN" altLang="en-US" dirty="0"/>
              <a:t>，同时对比</a:t>
            </a:r>
            <a:r>
              <a:rPr kumimoji="1" lang="en-US" altLang="zh-CN" b="1" dirty="0">
                <a:solidFill>
                  <a:srgbClr val="C00000"/>
                </a:solidFill>
              </a:rPr>
              <a:t>Random/Uniform/Empirical</a:t>
            </a:r>
            <a:r>
              <a:rPr kumimoji="1" lang="zh-CN" altLang="en-US" dirty="0"/>
              <a:t>取</a:t>
            </a:r>
            <a:r>
              <a:rPr kumimoji="1" lang="en-US" altLang="zh-CN" dirty="0"/>
              <a:t>10</a:t>
            </a:r>
            <a:r>
              <a:rPr kumimoji="1" lang="zh-CN" altLang="en-US" dirty="0"/>
              <a:t>个</a:t>
            </a:r>
            <a:r>
              <a:rPr kumimoji="1" lang="en-US" altLang="zh-CN" dirty="0"/>
              <a:t>clip</a:t>
            </a:r>
            <a:r>
              <a:rPr kumimoji="1" lang="zh-CN" altLang="en-US" dirty="0"/>
              <a:t>以及</a:t>
            </a:r>
            <a:r>
              <a:rPr kumimoji="1" lang="en-US" altLang="zh-CN" b="1" dirty="0">
                <a:solidFill>
                  <a:srgbClr val="C00000"/>
                </a:solidFill>
              </a:rPr>
              <a:t>dense</a:t>
            </a:r>
            <a:r>
              <a:rPr kumimoji="1" lang="zh-CN" altLang="en-US" dirty="0"/>
              <a:t>的几种情况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CB8F724-E182-024E-8B22-EE77282C05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74"/>
          <a:stretch/>
        </p:blipFill>
        <p:spPr>
          <a:xfrm>
            <a:off x="8252724" y="2552058"/>
            <a:ext cx="2740261" cy="219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31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D7C236-4D5A-334E-8A4A-7904D0FA0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79" y="0"/>
            <a:ext cx="10441577" cy="312047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A03AE94-33F6-0B4B-87D0-64602D090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004" y="3335383"/>
            <a:ext cx="10084525" cy="306193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638864D-0196-EC43-9467-4D745F447743}"/>
              </a:ext>
            </a:extLst>
          </p:cNvPr>
          <p:cNvSpPr/>
          <p:nvPr/>
        </p:nvSpPr>
        <p:spPr>
          <a:xfrm>
            <a:off x="2264229" y="182880"/>
            <a:ext cx="2011680" cy="1750423"/>
          </a:xfrm>
          <a:prstGeom prst="rect">
            <a:avLst/>
          </a:prstGeom>
          <a:noFill/>
          <a:ln w="381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FC87443-18E2-1A4A-B4F8-CE9810C3AC8C}"/>
              </a:ext>
            </a:extLst>
          </p:cNvPr>
          <p:cNvSpPr/>
          <p:nvPr/>
        </p:nvSpPr>
        <p:spPr>
          <a:xfrm>
            <a:off x="7249886" y="182880"/>
            <a:ext cx="2011680" cy="1750423"/>
          </a:xfrm>
          <a:prstGeom prst="rect">
            <a:avLst/>
          </a:prstGeom>
          <a:noFill/>
          <a:ln w="381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FEFC616-782E-9749-AB53-0ACE4B6A94FC}"/>
              </a:ext>
            </a:extLst>
          </p:cNvPr>
          <p:cNvSpPr/>
          <p:nvPr/>
        </p:nvSpPr>
        <p:spPr>
          <a:xfrm>
            <a:off x="2355670" y="3520049"/>
            <a:ext cx="2011680" cy="1750423"/>
          </a:xfrm>
          <a:prstGeom prst="rect">
            <a:avLst/>
          </a:prstGeom>
          <a:noFill/>
          <a:ln w="381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F8CDEEE-33FF-BC44-93EC-00025C6EEF6F}"/>
              </a:ext>
            </a:extLst>
          </p:cNvPr>
          <p:cNvSpPr/>
          <p:nvPr/>
        </p:nvSpPr>
        <p:spPr>
          <a:xfrm>
            <a:off x="7110547" y="3513127"/>
            <a:ext cx="2011680" cy="1750423"/>
          </a:xfrm>
          <a:prstGeom prst="rect">
            <a:avLst/>
          </a:prstGeom>
          <a:noFill/>
          <a:ln w="381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7981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A9B0270-3E05-7948-947D-2753AB01B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394" y="334917"/>
            <a:ext cx="10326914" cy="226743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73628C8-57EB-B449-8537-64D818B1D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183" y="2884004"/>
            <a:ext cx="4725125" cy="341839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14D83DC-98FF-BE4D-B7E7-CA2B0FF406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137" y="3282769"/>
            <a:ext cx="5588499" cy="245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8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BF9C11-DEDF-C448-B48A-268245BC8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119" y="408467"/>
            <a:ext cx="9387840" cy="1062445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b="1" dirty="0">
                <a:solidFill>
                  <a:srgbClr val="C00000"/>
                </a:solidFill>
              </a:rPr>
              <a:t>SCSampler: Sampling Salient Clips from Video for Efficient Action Recognition</a:t>
            </a:r>
            <a:endParaRPr kumimoji="1" lang="zh-CN" alt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05E0497-DF38-7F4E-B844-31BCC1943D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5457" y="2628923"/>
            <a:ext cx="9144000" cy="405186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/>
              <a:t>2019 ICCV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36871AF-B726-EA43-9D4C-A3D8D4A95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495" y="1580106"/>
            <a:ext cx="4489087" cy="965199"/>
          </a:xfrm>
          <a:prstGeom prst="rect">
            <a:avLst/>
          </a:prstGeom>
        </p:spPr>
      </p:pic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D72D8D72-4704-3E43-9419-C350142911EC}"/>
              </a:ext>
            </a:extLst>
          </p:cNvPr>
          <p:cNvCxnSpPr>
            <a:cxnSpLocks/>
          </p:cNvCxnSpPr>
          <p:nvPr/>
        </p:nvCxnSpPr>
        <p:spPr>
          <a:xfrm>
            <a:off x="1312908" y="3274422"/>
            <a:ext cx="9866811" cy="0"/>
          </a:xfrm>
          <a:prstGeom prst="line">
            <a:avLst/>
          </a:prstGeom>
          <a:ln w="12700">
            <a:solidFill>
              <a:srgbClr val="C0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 1">
            <a:extLst>
              <a:ext uri="{FF2B5EF4-FFF2-40B4-BE49-F238E27FC236}">
                <a16:creationId xmlns:a16="http://schemas.microsoft.com/office/drawing/2014/main" id="{5B840480-A3B0-1A41-B28A-DD806B6B6639}"/>
              </a:ext>
            </a:extLst>
          </p:cNvPr>
          <p:cNvSpPr txBox="1">
            <a:spLocks/>
          </p:cNvSpPr>
          <p:nvPr/>
        </p:nvSpPr>
        <p:spPr>
          <a:xfrm>
            <a:off x="2339475" y="3514736"/>
            <a:ext cx="7561126" cy="10719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200" b="1" dirty="0">
                <a:solidFill>
                  <a:srgbClr val="C00000"/>
                </a:solidFill>
                <a:latin typeface="+mj-ea"/>
              </a:rPr>
              <a:t>Listen</a:t>
            </a:r>
            <a:r>
              <a:rPr kumimoji="1" lang="zh-CN" altLang="en-US" sz="3200" b="1" dirty="0">
                <a:solidFill>
                  <a:srgbClr val="C00000"/>
                </a:solidFill>
                <a:latin typeface="+mj-ea"/>
              </a:rPr>
              <a:t> </a:t>
            </a:r>
            <a:r>
              <a:rPr kumimoji="1" lang="en-US" altLang="zh-CN" sz="3200" b="1" dirty="0">
                <a:solidFill>
                  <a:srgbClr val="C00000"/>
                </a:solidFill>
                <a:latin typeface="+mj-ea"/>
              </a:rPr>
              <a:t>to</a:t>
            </a:r>
            <a:r>
              <a:rPr kumimoji="1" lang="zh-CN" altLang="en-US" sz="3200" b="1" dirty="0">
                <a:solidFill>
                  <a:srgbClr val="C00000"/>
                </a:solidFill>
                <a:latin typeface="+mj-ea"/>
              </a:rPr>
              <a:t> </a:t>
            </a:r>
            <a:r>
              <a:rPr kumimoji="1" lang="en-US" altLang="zh-CN" sz="3200" b="1" dirty="0">
                <a:solidFill>
                  <a:srgbClr val="C00000"/>
                </a:solidFill>
                <a:latin typeface="+mj-ea"/>
              </a:rPr>
              <a:t>Look: Action Recognition by Previewing Audio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E7378DE-1D33-A440-A5E2-FFCA99858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617" y="4661376"/>
            <a:ext cx="6975566" cy="83311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E96CD44-C83D-8346-ABC2-AE3F42411386}"/>
              </a:ext>
            </a:extLst>
          </p:cNvPr>
          <p:cNvSpPr txBox="1"/>
          <p:nvPr/>
        </p:nvSpPr>
        <p:spPr>
          <a:xfrm>
            <a:off x="5266599" y="5695406"/>
            <a:ext cx="1741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2020 CVPR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7827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1262</TotalTime>
  <Words>543</Words>
  <Application>Microsoft Macintosh PowerPoint</Application>
  <PresentationFormat>宽屏</PresentationFormat>
  <Paragraphs>81</Paragraphs>
  <Slides>12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SCSampler: Sampling Salient Clips from Video for Efficient Action Recognition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SCSampler: Sampling Salient Clips from Video for Efficient Action Recognition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SCSampler: Sampling Salient Clips from Video for Efficient Action Recognition</dc:title>
  <dc:creator>洪 韫妍</dc:creator>
  <cp:lastModifiedBy>洪 韫妍</cp:lastModifiedBy>
  <cp:revision>15</cp:revision>
  <dcterms:created xsi:type="dcterms:W3CDTF">2020-08-06T13:11:15Z</dcterms:created>
  <dcterms:modified xsi:type="dcterms:W3CDTF">2020-08-12T02:14:38Z</dcterms:modified>
</cp:coreProperties>
</file>

<file path=docProps/thumbnail.jpeg>
</file>